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57" r:id="rId13"/>
    <p:sldId id="258" r:id="rId14"/>
    <p:sldId id="264" r:id="rId15"/>
    <p:sldId id="259" r:id="rId16"/>
    <p:sldId id="260" r:id="rId17"/>
    <p:sldId id="261" r:id="rId18"/>
    <p:sldId id="262" r:id="rId19"/>
    <p:sldId id="276" r:id="rId20"/>
    <p:sldId id="277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B245A-6D5A-473B-B575-0934A3339F17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D3400-1302-498E-A875-0038C3A50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30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D3400-1302-498E-A875-0038C3A50E5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0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Муниципальное казённое учреждение 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«ВЫРИЦКИЙ  БИБЛИОТЕЧНЫЙ ИНФОРМАЦИОННЫЙ  КОМПЛЕКС»</a:t>
            </a:r>
            <a:r>
              <a:rPr lang="ru-RU" sz="80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80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80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2020 год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700" dirty="0">
                <a:latin typeface="Monotype Corsiva" panose="03010101010201010101" pitchFamily="66" charset="0"/>
              </a:rPr>
              <a:t>Конференция  «Из </a:t>
            </a:r>
            <a:r>
              <a:rPr lang="ru-RU" sz="2700" dirty="0" smtClean="0">
                <a:latin typeface="Monotype Corsiva" panose="03010101010201010101" pitchFamily="66" charset="0"/>
              </a:rPr>
              <a:t>истории </a:t>
            </a:r>
            <a:r>
              <a:rPr lang="ru-RU" sz="2700" dirty="0">
                <a:latin typeface="Monotype Corsiva" panose="03010101010201010101" pitchFamily="66" charset="0"/>
              </a:rPr>
              <a:t>образования в Вырице»</a:t>
            </a:r>
            <a:br>
              <a:rPr lang="ru-RU" sz="2700" dirty="0">
                <a:latin typeface="Monotype Corsiva" panose="03010101010201010101" pitchFamily="66" charset="0"/>
              </a:rPr>
            </a:br>
            <a:r>
              <a:rPr lang="ru-RU" sz="2700" dirty="0">
                <a:latin typeface="Monotype Corsiva" panose="03010101010201010101" pitchFamily="66" charset="0"/>
              </a:rPr>
              <a:t> сентябрь 2020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0484"/>
            <a:ext cx="3251853" cy="2438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3427725" cy="2570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t="4731" r="44839" b="9462"/>
          <a:stretch/>
        </p:blipFill>
        <p:spPr>
          <a:xfrm>
            <a:off x="365681" y="1403648"/>
            <a:ext cx="2960938" cy="3860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1960" y="357301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Monotype Corsiva" panose="03010101010201010101" pitchFamily="66" charset="0"/>
              </a:rPr>
              <a:t>О.М.Соловьёва</a:t>
            </a:r>
            <a:r>
              <a:rPr lang="ru-RU" b="1" dirty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b="1" dirty="0">
                <a:latin typeface="Monotype Corsiva" panose="03010101010201010101" pitchFamily="66" charset="0"/>
              </a:rPr>
              <a:t>«О чём рассказала школьная фотография»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5949280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Monotype Corsiva" panose="03010101010201010101" pitchFamily="66" charset="0"/>
              </a:rPr>
              <a:t>Р.Ганцев</a:t>
            </a:r>
            <a:endParaRPr lang="ru-RU" sz="2400" b="1" dirty="0">
              <a:latin typeface="Monotype Corsiva" panose="03010101010201010101" pitchFamily="66" charset="0"/>
            </a:endParaRPr>
          </a:p>
          <a:p>
            <a:r>
              <a:rPr lang="ru-RU" sz="2400" b="1" dirty="0">
                <a:latin typeface="Monotype Corsiva" panose="03010101010201010101" pitchFamily="66" charset="0"/>
              </a:rPr>
              <a:t> «Торговая школа </a:t>
            </a:r>
            <a:r>
              <a:rPr lang="ru-RU" sz="2400" b="1" dirty="0" err="1">
                <a:latin typeface="Monotype Corsiva" panose="03010101010201010101" pitchFamily="66" charset="0"/>
              </a:rPr>
              <a:t>А.Ефремова</a:t>
            </a:r>
            <a:r>
              <a:rPr lang="ru-RU" sz="2400" b="1" dirty="0">
                <a:latin typeface="Monotype Corsiva" panose="03010101010201010101" pitchFamily="66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990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latin typeface="Monotype Corsiva" panose="03010101010201010101" pitchFamily="66" charset="0"/>
              </a:rPr>
              <a:t>Творческое объединение «Долина» июнь 2020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t="3088" b="10357"/>
          <a:stretch/>
        </p:blipFill>
        <p:spPr>
          <a:xfrm>
            <a:off x="251520" y="3140968"/>
            <a:ext cx="4386350" cy="305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53076"/>
            <a:ext cx="4752528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Блокадная школа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чок ВырДетБибл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53502"/>
            <a:ext cx="1620844" cy="836841"/>
          </a:xfrm>
          <a:prstGeom prst="rect">
            <a:avLst/>
          </a:prstGeom>
        </p:spPr>
      </p:pic>
      <p:pic>
        <p:nvPicPr>
          <p:cNvPr id="4" name="Рисунок 3" descr="блокада1.jpg"/>
          <p:cNvPicPr>
            <a:picLocks noChangeAspect="1"/>
          </p:cNvPicPr>
          <p:nvPr/>
        </p:nvPicPr>
        <p:blipFill>
          <a:blip r:embed="rId3" cstate="print"/>
          <a:srcRect t="8000"/>
          <a:stretch>
            <a:fillRect/>
          </a:stretch>
        </p:blipFill>
        <p:spPr>
          <a:xfrm>
            <a:off x="285720" y="1500174"/>
            <a:ext cx="2154769" cy="2643182"/>
          </a:xfrm>
          <a:prstGeom prst="rect">
            <a:avLst/>
          </a:prstGeom>
        </p:spPr>
      </p:pic>
      <p:pic>
        <p:nvPicPr>
          <p:cNvPr id="6" name="Рисунок 5" descr="блокада3.jpg"/>
          <p:cNvPicPr>
            <a:picLocks noChangeAspect="1"/>
          </p:cNvPicPr>
          <p:nvPr/>
        </p:nvPicPr>
        <p:blipFill>
          <a:blip r:embed="rId4"/>
          <a:srcRect t="14583"/>
          <a:stretch>
            <a:fillRect/>
          </a:stretch>
        </p:blipFill>
        <p:spPr>
          <a:xfrm>
            <a:off x="5192291" y="1643050"/>
            <a:ext cx="3951709" cy="4500570"/>
          </a:xfrm>
          <a:prstGeom prst="rect">
            <a:avLst/>
          </a:prstGeom>
        </p:spPr>
      </p:pic>
      <p:pic>
        <p:nvPicPr>
          <p:cNvPr id="7" name="Рисунок 6" descr="блокада4.jpg"/>
          <p:cNvPicPr>
            <a:picLocks noChangeAspect="1"/>
          </p:cNvPicPr>
          <p:nvPr/>
        </p:nvPicPr>
        <p:blipFill>
          <a:blip r:embed="rId5"/>
          <a:srcRect t="25094" r="12360" b="17977"/>
          <a:stretch>
            <a:fillRect/>
          </a:stretch>
        </p:blipFill>
        <p:spPr>
          <a:xfrm>
            <a:off x="285720" y="4357694"/>
            <a:ext cx="4714876" cy="2297004"/>
          </a:xfrm>
          <a:prstGeom prst="rect">
            <a:avLst/>
          </a:prstGeom>
        </p:spPr>
      </p:pic>
      <p:pic>
        <p:nvPicPr>
          <p:cNvPr id="8" name="Рисунок 7" descr="блокада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1357298"/>
            <a:ext cx="2143122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1725602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Писатели </a:t>
            </a:r>
            <a:r>
              <a:rPr lang="ru-RU" sz="4000" i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Е.Пастернак</a:t>
            </a: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и </a:t>
            </a:r>
            <a:r>
              <a:rPr lang="ru-RU" sz="4000" i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А.Жвалевский</a:t>
            </a: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в гостях  у  читателей библиотеки</a:t>
            </a:r>
            <a:endParaRPr lang="ru-RU" sz="4000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чок ВырДетБибл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476828" cy="762485"/>
          </a:xfrm>
          <a:prstGeom prst="rect">
            <a:avLst/>
          </a:prstGeom>
        </p:spPr>
      </p:pic>
      <p:pic>
        <p:nvPicPr>
          <p:cNvPr id="1026" name="Picture 2" descr="C:\Documents and Settings\Пользователь\Рабочий стол\2020 год\жвалевс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64"/>
            <a:ext cx="3433885" cy="2567366"/>
          </a:xfrm>
          <a:prstGeom prst="rect">
            <a:avLst/>
          </a:prstGeom>
          <a:noFill/>
        </p:spPr>
      </p:pic>
      <p:pic>
        <p:nvPicPr>
          <p:cNvPr id="1027" name="Picture 3" descr="C:\Documents and Settings\Пользователь\Рабочий стол\фото\встреча с Жвалевским\Wjzb0W1JtG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214554"/>
            <a:ext cx="4214810" cy="3151229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\Рабочий стол\фото\встреча с Жвалевским\pPFs1jLj4_w.jpg"/>
          <p:cNvPicPr>
            <a:picLocks noChangeAspect="1" noChangeArrowheads="1"/>
          </p:cNvPicPr>
          <p:nvPr/>
        </p:nvPicPr>
        <p:blipFill>
          <a:blip r:embed="rId5" cstate="print"/>
          <a:srcRect t="12559"/>
          <a:stretch>
            <a:fillRect/>
          </a:stretch>
        </p:blipFill>
        <p:spPr bwMode="auto">
          <a:xfrm>
            <a:off x="1000100" y="4714884"/>
            <a:ext cx="3429024" cy="1885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«Урок мужества» проводит сотрудник МЧС к 23 февраля</a:t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endParaRPr lang="ru-RU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пожар1.jpg"/>
          <p:cNvPicPr>
            <a:picLocks noChangeAspect="1"/>
          </p:cNvPicPr>
          <p:nvPr/>
        </p:nvPicPr>
        <p:blipFill>
          <a:blip r:embed="rId2"/>
          <a:srcRect t="9434"/>
          <a:stretch>
            <a:fillRect/>
          </a:stretch>
        </p:blipFill>
        <p:spPr>
          <a:xfrm>
            <a:off x="251520" y="1700808"/>
            <a:ext cx="4574882" cy="2860370"/>
          </a:xfrm>
          <a:prstGeom prst="rect">
            <a:avLst/>
          </a:prstGeom>
        </p:spPr>
      </p:pic>
      <p:pic>
        <p:nvPicPr>
          <p:cNvPr id="6" name="Рисунок 5" descr="пожар2.jpg"/>
          <p:cNvPicPr>
            <a:picLocks noChangeAspect="1"/>
          </p:cNvPicPr>
          <p:nvPr/>
        </p:nvPicPr>
        <p:blipFill>
          <a:blip r:embed="rId3"/>
          <a:srcRect t="18120" r="17187"/>
          <a:stretch>
            <a:fillRect/>
          </a:stretch>
        </p:blipFill>
        <p:spPr>
          <a:xfrm>
            <a:off x="4357686" y="3812375"/>
            <a:ext cx="4643470" cy="2913547"/>
          </a:xfrm>
          <a:prstGeom prst="rect">
            <a:avLst/>
          </a:prstGeom>
        </p:spPr>
      </p:pic>
      <p:pic>
        <p:nvPicPr>
          <p:cNvPr id="7" name="Рисунок 6" descr="Значок ВырДетБибл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378" y="655153"/>
            <a:ext cx="1476828" cy="762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«Ужасно интересно всё, что неизвестно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»-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выставка Детской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литературы Норвегии</a:t>
            </a:r>
          </a:p>
        </p:txBody>
      </p:sp>
      <p:pic>
        <p:nvPicPr>
          <p:cNvPr id="3" name="Рисунок 2" descr="Значок ВырДетБибл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99" y="0"/>
            <a:ext cx="1383654" cy="714380"/>
          </a:xfrm>
          <a:prstGeom prst="rect">
            <a:avLst/>
          </a:prstGeom>
        </p:spPr>
      </p:pic>
      <p:pic>
        <p:nvPicPr>
          <p:cNvPr id="3074" name="Picture 2" descr="C:\Documents and Settings\Пользователь\Рабочий стол\фото\в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2060848"/>
            <a:ext cx="5078369" cy="2571768"/>
          </a:xfrm>
          <a:prstGeom prst="rect">
            <a:avLst/>
          </a:prstGeom>
          <a:noFill/>
        </p:spPr>
      </p:pic>
      <p:pic>
        <p:nvPicPr>
          <p:cNvPr id="3075" name="Picture 3" descr="C:\Documents and Settings\Пользователь\Рабочий стол\фото\в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725144"/>
            <a:ext cx="3176834" cy="1944216"/>
          </a:xfrm>
          <a:prstGeom prst="rect">
            <a:avLst/>
          </a:prstGeom>
          <a:noFill/>
        </p:spPr>
      </p:pic>
      <p:pic>
        <p:nvPicPr>
          <p:cNvPr id="3076" name="Picture 4" descr="C:\Documents and Settings\Пользователь\Рабочий стол\фото\дан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183432"/>
            <a:ext cx="2702105" cy="2960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Вырица-волшебная страна»-праздник посёлка на площадке «Воздушная библиотека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»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чок ВырДетБибл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860833" cy="765868"/>
          </a:xfrm>
          <a:prstGeom prst="rect">
            <a:avLst/>
          </a:prstGeom>
        </p:spPr>
      </p:pic>
      <p:pic>
        <p:nvPicPr>
          <p:cNvPr id="4" name="Рисунок 3" descr="праздник пос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549424"/>
            <a:ext cx="3354953" cy="2235762"/>
          </a:xfrm>
          <a:prstGeom prst="rect">
            <a:avLst/>
          </a:prstGeom>
        </p:spPr>
      </p:pic>
      <p:pic>
        <p:nvPicPr>
          <p:cNvPr id="5" name="Рисунок 4" descr="праздник пос2.jpg"/>
          <p:cNvPicPr>
            <a:picLocks noChangeAspect="1"/>
          </p:cNvPicPr>
          <p:nvPr/>
        </p:nvPicPr>
        <p:blipFill>
          <a:blip r:embed="rId4" cstate="print"/>
          <a:srcRect l="9375" t="19519" r="3906"/>
          <a:stretch>
            <a:fillRect/>
          </a:stretch>
        </p:blipFill>
        <p:spPr>
          <a:xfrm>
            <a:off x="357158" y="1461472"/>
            <a:ext cx="3643338" cy="2253280"/>
          </a:xfrm>
          <a:prstGeom prst="rect">
            <a:avLst/>
          </a:prstGeom>
        </p:spPr>
      </p:pic>
      <p:pic>
        <p:nvPicPr>
          <p:cNvPr id="6" name="Рисунок 5" descr="праздник пос3.jpg"/>
          <p:cNvPicPr>
            <a:picLocks noChangeAspect="1"/>
          </p:cNvPicPr>
          <p:nvPr/>
        </p:nvPicPr>
        <p:blipFill>
          <a:blip r:embed="rId5" cstate="print"/>
          <a:srcRect t="21864"/>
          <a:stretch>
            <a:fillRect/>
          </a:stretch>
        </p:blipFill>
        <p:spPr>
          <a:xfrm>
            <a:off x="285721" y="4071942"/>
            <a:ext cx="5028152" cy="2618181"/>
          </a:xfrm>
          <a:prstGeom prst="rect">
            <a:avLst/>
          </a:prstGeom>
        </p:spPr>
      </p:pic>
      <p:pic>
        <p:nvPicPr>
          <p:cNvPr id="7" name="Рисунок 6" descr="праздник пос5.jpg"/>
          <p:cNvPicPr>
            <a:picLocks noChangeAspect="1"/>
          </p:cNvPicPr>
          <p:nvPr/>
        </p:nvPicPr>
        <p:blipFill>
          <a:blip r:embed="rId6" cstate="print"/>
          <a:srcRect l="17187" t="13657" r="9375"/>
          <a:stretch>
            <a:fillRect/>
          </a:stretch>
        </p:blipFill>
        <p:spPr>
          <a:xfrm>
            <a:off x="5429256" y="3929066"/>
            <a:ext cx="3523971" cy="2761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25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«</a:t>
            </a: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Жизнь в этюде</a:t>
            </a:r>
            <a:r>
              <a:rPr lang="ru-RU" sz="4000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» </a:t>
            </a: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-выставка рисунков </a:t>
            </a:r>
            <a:r>
              <a:rPr lang="ru-RU" sz="4000" i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А.А.Уёмова</a:t>
            </a: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в день Учителя</a:t>
            </a:r>
            <a:endParaRPr lang="ru-RU" sz="4000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чок ВырДетБибл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42852"/>
            <a:ext cx="900764" cy="765868"/>
          </a:xfrm>
          <a:prstGeom prst="rect">
            <a:avLst/>
          </a:prstGeom>
        </p:spPr>
      </p:pic>
      <p:pic>
        <p:nvPicPr>
          <p:cNvPr id="4098" name="Picture 2" descr="C:\Documents and Settings\Пользователь\Рабочий стол\2020 год\уемов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286256"/>
            <a:ext cx="3929090" cy="2320619"/>
          </a:xfrm>
          <a:prstGeom prst="rect">
            <a:avLst/>
          </a:prstGeom>
          <a:noFill/>
        </p:spPr>
      </p:pic>
      <p:pic>
        <p:nvPicPr>
          <p:cNvPr id="4099" name="Picture 3" descr="C:\Documents and Settings\Пользователь\Рабочий стол\2020 год\уемов\29.jpg"/>
          <p:cNvPicPr>
            <a:picLocks noChangeAspect="1" noChangeArrowheads="1"/>
          </p:cNvPicPr>
          <p:nvPr/>
        </p:nvPicPr>
        <p:blipFill>
          <a:blip r:embed="rId4" cstate="print"/>
          <a:srcRect t="24049"/>
          <a:stretch>
            <a:fillRect/>
          </a:stretch>
        </p:blipFill>
        <p:spPr bwMode="auto">
          <a:xfrm>
            <a:off x="4316586" y="1288801"/>
            <a:ext cx="4867174" cy="2763830"/>
          </a:xfrm>
          <a:prstGeom prst="rect">
            <a:avLst/>
          </a:prstGeom>
          <a:noFill/>
        </p:spPr>
      </p:pic>
      <p:pic>
        <p:nvPicPr>
          <p:cNvPr id="4100" name="Picture 4" descr="C:\Documents and Settings\Пользователь\Рабочий стол\2020 год\уемов\46.jpg"/>
          <p:cNvPicPr>
            <a:picLocks noChangeAspect="1" noChangeArrowheads="1"/>
          </p:cNvPicPr>
          <p:nvPr/>
        </p:nvPicPr>
        <p:blipFill>
          <a:blip r:embed="rId5"/>
          <a:srcRect t="16300"/>
          <a:stretch>
            <a:fillRect/>
          </a:stretch>
        </p:blipFill>
        <p:spPr bwMode="auto">
          <a:xfrm>
            <a:off x="683568" y="1628800"/>
            <a:ext cx="3100349" cy="4609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Онлайн мероприятия</a:t>
            </a:r>
            <a:endParaRPr lang="ru-RU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Значок ВырДетБибл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42852"/>
            <a:ext cx="1116788" cy="1143008"/>
          </a:xfrm>
          <a:prstGeom prst="rect">
            <a:avLst/>
          </a:prstGeom>
        </p:spPr>
      </p:pic>
      <p:pic>
        <p:nvPicPr>
          <p:cNvPr id="2050" name="Picture 2" descr="C:\Documents and Settings\Пользователь\Рабочий стол\фото\зу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285860"/>
            <a:ext cx="4357718" cy="2672507"/>
          </a:xfrm>
          <a:prstGeom prst="rect">
            <a:avLst/>
          </a:prstGeom>
          <a:noFill/>
        </p:spPr>
      </p:pic>
      <p:pic>
        <p:nvPicPr>
          <p:cNvPr id="2051" name="Picture 3" descr="C:\Documents and Settings\Пользователь\Рабочий стол\фото\зу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143380"/>
            <a:ext cx="4143404" cy="2492516"/>
          </a:xfrm>
          <a:prstGeom prst="rect">
            <a:avLst/>
          </a:prstGeom>
          <a:noFill/>
        </p:spPr>
      </p:pic>
      <p:pic>
        <p:nvPicPr>
          <p:cNvPr id="2052" name="Picture 4" descr="C:\Documents and Settings\Пользователь\Рабочий стол\фото\строк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643050"/>
            <a:ext cx="3551147" cy="2483029"/>
          </a:xfrm>
          <a:prstGeom prst="rect">
            <a:avLst/>
          </a:prstGeom>
          <a:noFill/>
        </p:spPr>
      </p:pic>
      <p:pic>
        <p:nvPicPr>
          <p:cNvPr id="7" name="Рисунок 6" descr="8baUpTVXVA8.jpg"/>
          <p:cNvPicPr>
            <a:picLocks noChangeAspect="1"/>
          </p:cNvPicPr>
          <p:nvPr/>
        </p:nvPicPr>
        <p:blipFill>
          <a:blip r:embed="rId6" cstate="print"/>
          <a:srcRect t="20427"/>
          <a:stretch>
            <a:fillRect/>
          </a:stretch>
        </p:blipFill>
        <p:spPr>
          <a:xfrm>
            <a:off x="428596" y="4357694"/>
            <a:ext cx="4069541" cy="2269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Быт России в сказаниях, </a:t>
            </a:r>
            <a:b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сказках, преданиях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4664"/>
            <a:ext cx="5148064" cy="3861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2736304" cy="4208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4895449"/>
            <a:ext cx="4042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Заседание исторического клуба. Председатель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Корешкова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С.Н.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 fontScale="90000"/>
          </a:bodyPr>
          <a:lstStyle/>
          <a:p>
            <a:pPr lvl="0" indent="539750" algn="l" eaLnBrk="0" fontAlgn="base" hangingPunct="0">
              <a:spcAft>
                <a:spcPct val="0"/>
              </a:spcAft>
            </a:pP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Муниципальное казённое 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учреждение 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« </a:t>
            </a:r>
            <a:r>
              <a:rPr lang="ru-RU" sz="2700" b="1" i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Вырицкий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      библиотечный информационный комплекс»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 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создано 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7 марта 2006 года  на основании решения Совета депутатов </a:t>
            </a:r>
            <a:r>
              <a:rPr lang="ru-RU" sz="2700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Вырицкого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</a:rPr>
              <a:t> городского поселения.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В состав комплекса входят пять 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библиотек – филиалов: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700" b="1" i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Вырицкая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поселковая библиотека – филиал  им.  </a:t>
            </a:r>
            <a:r>
              <a:rPr lang="ru-RU" sz="2700" b="1" i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И.А.Ефремова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: п. Вырица, ул. Ефимова, д.35;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Детская библиотека - филиал: Коммунальный пр., д.11;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Минская сельская библиотека - филиал: </a:t>
            </a:r>
            <a:r>
              <a:rPr lang="ru-RU" sz="2700" b="1" i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д.Мины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, ул. </a:t>
            </a:r>
            <a:r>
              <a:rPr lang="ru-RU" sz="2700" b="1" i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Краснофлотская, д.32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b="1" i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Новинская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библиотека – филиал: пос. Новинка, ул. Вокзальная, д.1;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b="1" i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Чащинская</a:t>
            </a:r>
            <a:r>
              <a:rPr lang="ru-RU" sz="27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сельская библиотека – филиал: пос. Чаща, ул. Лесная, д.7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Учредитель учреждения -   Администрация </a:t>
            </a:r>
            <a:r>
              <a:rPr lang="ru-RU" sz="2700" b="1" dirty="0" err="1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Вырицкого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 городского поселения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7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48"/>
            <a:ext cx="3489852" cy="3992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49" y="4272009"/>
            <a:ext cx="6096000" cy="227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2011473"/>
            <a:ext cx="3970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«</a:t>
            </a:r>
            <a:r>
              <a:rPr lang="ru-RU" sz="24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Нескучная библиотека»-акция в Минской сельской библиотеке</a:t>
            </a:r>
            <a:endParaRPr lang="ru-RU" sz="24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509427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День авиации в библиотеке</a:t>
            </a:r>
            <a:endParaRPr lang="ru-RU" sz="24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C</a:t>
            </a:r>
            <a:r>
              <a:rPr lang="ru-RU" b="1" i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пасибо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за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внимание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!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i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Ленинградская обл., </a:t>
            </a:r>
            <a:b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Гатчинский р-он,</a:t>
            </a:r>
            <a:b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i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п.Вырица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, Коммунальный пр., д.11</a:t>
            </a:r>
            <a:b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Тел./факс (8 81371)49-334</a:t>
            </a:r>
            <a:b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800" i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Эл.адрес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: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knigovichok@yandex.ru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2800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394645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Библиотечный фонд-88371 экз.</a:t>
            </a:r>
            <a:b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Читатели-5288 ,из них дети до 14 лет-1669; молодёжь-</a:t>
            </a:r>
            <a:r>
              <a:rPr lang="ru-RU" b="1" dirty="0">
                <a:solidFill>
                  <a:schemeClr val="tx2"/>
                </a:solidFill>
                <a:latin typeface="Monotype Corsiva" panose="03010101010201010101" pitchFamily="66" charset="0"/>
              </a:rPr>
              <a:t>331</a:t>
            </a: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Посещаемость-27430</a:t>
            </a:r>
            <a:b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Книговыдача-</a:t>
            </a:r>
            <a:r>
              <a:rPr lang="ru-RU" b="1" dirty="0">
                <a:solidFill>
                  <a:schemeClr val="tx2"/>
                </a:solidFill>
                <a:latin typeface="Monotype Corsiva" panose="03010101010201010101" pitchFamily="66" charset="0"/>
              </a:rPr>
              <a:t>94295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9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sz="4000" dirty="0" smtClean="0">
                <a:latin typeface="Monotype Corsiva" panose="03010101010201010101" pitchFamily="66" charset="0"/>
              </a:rPr>
              <a:t>Коренные народа Ленинградской области»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1" b="15341"/>
          <a:stretch/>
        </p:blipFill>
        <p:spPr>
          <a:xfrm>
            <a:off x="5436095" y="3774626"/>
            <a:ext cx="3237273" cy="2288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96752"/>
            <a:ext cx="4248472" cy="3186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82530" y="4581128"/>
            <a:ext cx="479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Народные </a:t>
            </a:r>
            <a:r>
              <a:rPr lang="ru-RU" sz="2400" b="1" dirty="0" smtClean="0">
                <a:latin typeface="Monotype Corsiva" panose="03010101010201010101" pitchFamily="66" charset="0"/>
              </a:rPr>
              <a:t>инструменты. </a:t>
            </a:r>
            <a:r>
              <a:rPr lang="ru-RU" sz="2400" b="1" dirty="0">
                <a:latin typeface="Monotype Corsiva" panose="03010101010201010101" pitchFamily="66" charset="0"/>
              </a:rPr>
              <a:t>Наши</a:t>
            </a:r>
            <a:r>
              <a:rPr lang="ru-RU" sz="2400" b="1" dirty="0"/>
              <a:t> </a:t>
            </a:r>
            <a:r>
              <a:rPr lang="ru-RU" sz="2400" b="1" dirty="0">
                <a:latin typeface="Monotype Corsiva" panose="03010101010201010101" pitchFamily="66" charset="0"/>
              </a:rPr>
              <a:t>гости Дом народов Ленинградской области</a:t>
            </a:r>
          </a:p>
          <a:p>
            <a:pPr algn="ctr"/>
            <a:endParaRPr lang="ru-RU" sz="24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Поселковая б-ка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им.И.Ефремова</a:t>
            </a:r>
            <a:r>
              <a:rPr lang="ru-RU" sz="2400" b="1" dirty="0" smtClean="0">
                <a:latin typeface="Monotype Corsiva" panose="03010101010201010101" pitchFamily="66" charset="0"/>
              </a:rPr>
              <a:t>, март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12" y="1170266"/>
            <a:ext cx="3384375" cy="25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425261" cy="4104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4379094"/>
            <a:ext cx="4425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Мастер-класс игры на  национальных </a:t>
            </a:r>
            <a:r>
              <a:rPr lang="ru-RU" sz="2400" b="1" dirty="0" smtClean="0">
                <a:latin typeface="Monotype Corsiva" panose="03010101010201010101" pitchFamily="66" charset="0"/>
              </a:rPr>
              <a:t>инструментах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3"/>
          <a:stretch/>
        </p:blipFill>
        <p:spPr>
          <a:xfrm>
            <a:off x="4750279" y="2060848"/>
            <a:ext cx="4360084" cy="2376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5517232"/>
            <a:ext cx="464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Класс по изготовлению кукол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680520" cy="3510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r="10322"/>
          <a:stretch/>
        </p:blipFill>
        <p:spPr>
          <a:xfrm>
            <a:off x="5436096" y="1938519"/>
            <a:ext cx="3418789" cy="234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5301208"/>
            <a:ext cx="838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Проект «Возвращение</a:t>
            </a:r>
            <a:r>
              <a:rPr lang="ru-RU" sz="2400" b="1" dirty="0" smtClean="0">
                <a:latin typeface="Monotype Corsiva" panose="03010101010201010101" pitchFamily="66" charset="0"/>
              </a:rPr>
              <a:t>». Презентация книг .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Л.Ильюнина</a:t>
            </a:r>
            <a:r>
              <a:rPr lang="ru-RU" sz="2400" b="1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</a:rPr>
              <a:t>и </a:t>
            </a:r>
            <a:r>
              <a:rPr lang="ru-RU" sz="2400" b="1" dirty="0" err="1">
                <a:latin typeface="Monotype Corsiva" panose="03010101010201010101" pitchFamily="66" charset="0"/>
              </a:rPr>
              <a:t>К.Сиверский</a:t>
            </a:r>
            <a:r>
              <a:rPr lang="ru-RU" sz="2400" b="1" dirty="0">
                <a:latin typeface="Monotype Corsiva" panose="03010101010201010101" pitchFamily="66" charset="0"/>
              </a:rPr>
              <a:t> февраль 2020</a:t>
            </a:r>
          </a:p>
        </p:txBody>
      </p:sp>
    </p:spTree>
    <p:extLst>
      <p:ext uri="{BB962C8B-B14F-4D97-AF65-F5344CB8AC3E}">
        <p14:creationId xmlns:p14="http://schemas.microsoft.com/office/powerpoint/2010/main" val="30279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3" y="1844824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903800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Встреча с авторами  сборника рассказов писателей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Сантк</a:t>
            </a:r>
            <a:r>
              <a:rPr lang="ru-RU" sz="2400" b="1" dirty="0" smtClean="0">
                <a:latin typeface="Monotype Corsiva" panose="03010101010201010101" pitchFamily="66" charset="0"/>
              </a:rPr>
              <a:t>-Петербурга </a:t>
            </a:r>
            <a:r>
              <a:rPr lang="ru-RU" sz="2400" b="1" dirty="0">
                <a:latin typeface="Monotype Corsiva" panose="03010101010201010101" pitchFamily="66" charset="0"/>
              </a:rPr>
              <a:t>«316»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Н.Кузнецовой</a:t>
            </a:r>
            <a:r>
              <a:rPr lang="ru-RU" sz="2400" b="1" dirty="0" smtClean="0">
                <a:latin typeface="Monotype Corsiva" panose="03010101010201010101" pitchFamily="66" charset="0"/>
              </a:rPr>
              <a:t>,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С.Кулешовой</a:t>
            </a:r>
            <a:endParaRPr lang="ru-RU" sz="2400" b="1" dirty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март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7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6457"/>
            <a:ext cx="3635896" cy="27269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71663"/>
            <a:ext cx="4752528" cy="3564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4509120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Расскажи, чтобы помнили» </a:t>
            </a:r>
            <a:r>
              <a:rPr lang="ru-RU" sz="2400" b="1" dirty="0" smtClean="0">
                <a:latin typeface="Monotype Corsiva" panose="03010101010201010101" pitchFamily="66" charset="0"/>
              </a:rPr>
              <a:t>Блокадные </a:t>
            </a:r>
            <a:r>
              <a:rPr lang="ru-RU" sz="2400" b="1" dirty="0">
                <a:latin typeface="Monotype Corsiva" panose="03010101010201010101" pitchFamily="66" charset="0"/>
              </a:rPr>
              <a:t>рисунки </a:t>
            </a:r>
            <a:r>
              <a:rPr lang="ru-RU" sz="2400" b="1" dirty="0" err="1">
                <a:latin typeface="Monotype Corsiva" panose="03010101010201010101" pitchFamily="66" charset="0"/>
              </a:rPr>
              <a:t>С.П.Светлицкого</a:t>
            </a:r>
            <a:r>
              <a:rPr lang="ru-RU" sz="2400" b="1" dirty="0">
                <a:latin typeface="Monotype Corsiva" panose="03010101010201010101" pitchFamily="66" charset="0"/>
              </a:rPr>
              <a:t>  </a:t>
            </a:r>
            <a:endParaRPr lang="ru-RU" sz="24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январь </a:t>
            </a:r>
            <a:r>
              <a:rPr lang="ru-RU" sz="2400" b="1" dirty="0">
                <a:latin typeface="Monotype Corsiva" panose="03010101010201010101" pitchFamily="66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6699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512501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24944"/>
            <a:ext cx="4860032" cy="3645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5215210"/>
            <a:ext cx="3806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Проект «Мы сбережём тебя, русская речь» </a:t>
            </a:r>
            <a:endParaRPr lang="ru-RU" sz="2400" b="1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День </a:t>
            </a:r>
            <a:r>
              <a:rPr lang="ru-RU" sz="2400" b="1" dirty="0">
                <a:latin typeface="Monotype Corsiva" panose="03010101010201010101" pitchFamily="66" charset="0"/>
              </a:rPr>
              <a:t>родного языка </a:t>
            </a: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февраль 2020</a:t>
            </a:r>
          </a:p>
        </p:txBody>
      </p:sp>
    </p:spTree>
    <p:extLst>
      <p:ext uri="{BB962C8B-B14F-4D97-AF65-F5344CB8AC3E}">
        <p14:creationId xmlns:p14="http://schemas.microsoft.com/office/powerpoint/2010/main" val="168991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223</Words>
  <Application>Microsoft Office PowerPoint</Application>
  <PresentationFormat>Экран (4:3)</PresentationFormat>
  <Paragraphs>36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Monotype Corsiva</vt:lpstr>
      <vt:lpstr>Times New Roman</vt:lpstr>
      <vt:lpstr>Тема Office</vt:lpstr>
      <vt:lpstr>Муниципальное казённое учреждение  «ВЫРИЦКИЙ  БИБЛИОТЕЧНЫЙ ИНФОРМАЦИОННЫЙ  КОМПЛЕКС» 2020 год</vt:lpstr>
      <vt:lpstr>Муниципальное казённое учреждение « Вырицкий      библиотечный информационный комплекс» создано 7 марта 2006 года  на основании решения Совета депутатов Вырицкого городского поселения. В состав комплекса входят пять библиотек – филиалов:   Вырицкая поселковая библиотека – филиал  им.  И.А.Ефремова : п. Вырица, ул. Ефимова, д.35; Детская библиотека - филиал: Коммунальный пр., д.11; Минская сельская библиотека - филиал: д.Мины, ул. Краснофлотская, д.32 Новинская библиотека – филиал: пос. Новинка, ул. Вокзальная, д.1; Чащинская сельская библиотека – филиал: пос. Чаща, ул. Лесная, д.7                              Учредитель учреждения -   Администрация Вырицкого городского поселения.</vt:lpstr>
      <vt:lpstr>   Библиотечный фонд-88371 экз.  Читатели-5288 ,из них дети до 14 лет-1669; молодёжь-331 Посещаемость-27430 Книговыдача-94295 </vt:lpstr>
      <vt:lpstr>«Коренные народа Ленинградской области»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Конференция  «Из истории образования в Вырице»  сентябрь 2020</vt:lpstr>
      <vt:lpstr>Творческое объединение «Долина» июнь 2020 </vt:lpstr>
      <vt:lpstr>Блокадная школа</vt:lpstr>
      <vt:lpstr>Писатели Е.Пастернак и А.Жвалевский в гостях  у  читателей библиотеки</vt:lpstr>
      <vt:lpstr>«Урок мужества» проводит сотрудник МЧС к 23 февраля </vt:lpstr>
      <vt:lpstr>«Ужасно интересно всё, что неизвестно»- выставка Детской литературы Норвегии</vt:lpstr>
      <vt:lpstr>«Вырица-волшебная страна»-праздник посёлка на площадке «Воздушная библиотека»</vt:lpstr>
      <vt:lpstr>             «Жизнь в этюде» -выставка рисунков А.А.Уёмова в день Учителя</vt:lpstr>
      <vt:lpstr>      Онлайн мероприятия</vt:lpstr>
      <vt:lpstr>Быт России в сказаниях,  сказках, преданиях</vt:lpstr>
      <vt:lpstr>Презентация PowerPoint</vt:lpstr>
      <vt:lpstr>    Cпасибо за внимание!  Ленинградская обл.,  Гатчинский р-он, п.Вырица, Коммунальный пр., д.11 Тел./факс (8 81371)49-334 Эл.адрес:knigovichok@yandex.ru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казённое учреждение  «ВЫРИЦКИЙ  БИБЛИОТЕЧНЫЙ ИНФОРМАЦИОННЫЙ  КОМПЛЕКС» 2020 год</dc:title>
  <cp:lastModifiedBy>biblio</cp:lastModifiedBy>
  <cp:revision>21</cp:revision>
  <dcterms:modified xsi:type="dcterms:W3CDTF">2021-01-20T13:13:11Z</dcterms:modified>
</cp:coreProperties>
</file>